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/>
  </p:normalViewPr>
  <p:slideViewPr>
    <p:cSldViewPr snapToGrid="0">
      <p:cViewPr varScale="1">
        <p:scale>
          <a:sx n="56" d="100"/>
          <a:sy n="56" d="100"/>
        </p:scale>
        <p:origin x="78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3F2366-D9CB-401B-C13D-C7776EC70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C8BD07-2261-D205-85F0-96F3D9D5D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AF6ED0-AE96-A5B6-E48D-220F3CEF9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9EA1C4-4855-C593-70C6-DD15ED6A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DBCA28-D154-8969-686D-D30113AF2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96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87E44-5C1B-13F7-7A85-1E96B0F18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9645548-E3E1-E873-A9CF-F39C534A7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394889-1AEE-FE30-E03C-1624B17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7C1957-514D-8574-D4BB-4C1404CC3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71C674-B2D5-82AC-C39E-6D2199F40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0669184-03DE-0A78-6B63-592EF8803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34E783-7B0C-79ED-54C1-66703F6AE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019159-84E3-CB02-C4BC-15E5CEA6A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7DCB0D-4767-B4BE-F354-77A15146E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F2B165-48A3-2393-876D-C02A8AE8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23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7D96F8-B71A-F49C-BCF0-7C8D2167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3BC8F7-4366-6DF5-DEA9-7489FADF0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2CA455-6F9B-351C-2BB5-B0B2FA97B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9D1A31-25EB-578A-5E53-31ADB024F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D28D2E-7AC8-E4C2-905B-64B9015AE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74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8020E-E521-0183-20B1-788C62B22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38C505-EC2A-8661-7CC5-96A20A62B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0560E8-7A5A-90CB-8B3A-A9258D7E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B87887-D641-DC41-629B-9A1C0E6AE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218AC4-B951-286C-9A36-95CD322B1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51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16CD3B-7972-BA91-0DB5-91FFDC6D4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C0D634-1311-62DA-4431-347570C62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BA1656A-F9BA-1C15-D159-2B852704B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53FFDFE-834B-215C-5614-9F93A529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924EC7-07DA-E020-3CAA-BE8AE2846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C44119-90D7-BC66-6D2A-E85B1F51D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01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04841-6A80-05A5-9454-D3D06BC19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488536-4DC1-9EE0-64DB-28C83B67A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82FF40B-F410-787F-2460-45DBBC79C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1A10258-9996-1D88-63FB-4B068F227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0155C73-9E0D-6CCA-B527-F9FB8B68D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4872EA-10E2-7387-3823-2E93F509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D079864-AE88-9A54-FACE-7802A399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9F04ED-4DD6-D16E-5C35-8FF8A7B55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91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4E6F1B-C081-9DD9-4CE7-1980653D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951032B-1CE5-E5E7-1599-C3D76CD28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F66D908-FFF8-426F-C326-D1987BA3A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AB06DA-BF4E-7A65-5FED-711611DA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0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D83E00-2B77-E699-43A5-05A2D1BF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32893FF-F860-69CD-0999-54ED4C3B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54C02C-C619-DA2B-C48C-1453B7173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07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642CA9-40B2-9AA3-2AD2-54765242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A251B7-81E4-6553-4C1E-75C05F42D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0946C8-D7C3-3532-0DE0-D1DCEE350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DB3029-8890-8C60-57AF-FCB697DC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D7D515-A0B3-E8F8-0D84-7E6B8903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7FCE58-2740-0CC1-3263-D47B11B6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19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37036-3274-C470-EEB8-64C1626F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2D7B4B-1036-F152-38D5-20A6CA41A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6A93F7E-185E-FED1-6B3E-83BB9B856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117161-5F5F-2610-B86B-E58B3D7F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D4EBB1-498B-DD75-97C4-73D335B7B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1ED955-41A5-AE12-3280-F7BBFD063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80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C80744-66B6-0B42-2280-C05FF542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0E3F8F-8E46-F64E-5F9E-A25F96C21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5D5944-66A7-F85B-82A5-A162C55FA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A5E2A5-40A0-4FE0-95E4-B0A39D008AEA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1F323F-0ECE-7509-538A-759CB586B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6FA2AC-C9E0-EBC8-EF2B-770EB7E3C4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51D19-D089-4562-9DC3-57341812AE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08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personaltrainerakademie.com/sportausbildungen-oesterreich/fitnesstrainer-ausbildung-b-lizenz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personaltrainerakademie.com/ganzheitlicher-ernaehrungstrain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personaltrainerakademie.com/fitness-und-ernaehrungstrain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personalmentalakademie.com/mentaltrainer-ausbildun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12FA16-DF56-4748-02B4-9421636A0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Kooperation mit externen Akademien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362517-DA82-A199-75F8-26179E782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2499"/>
            <a:ext cx="10515600" cy="4974464"/>
          </a:xfrm>
        </p:spPr>
        <p:txBody>
          <a:bodyPr>
            <a:normAutofit/>
          </a:bodyPr>
          <a:lstStyle/>
          <a:p>
            <a:r>
              <a:rPr lang="de-DE" dirty="0"/>
              <a:t>erweitern Bildungsangebot unserer Schule</a:t>
            </a:r>
          </a:p>
          <a:p>
            <a:r>
              <a:rPr lang="de-DE" dirty="0"/>
              <a:t>zusätzliche Qualifikationen erwerben</a:t>
            </a:r>
          </a:p>
          <a:p>
            <a:r>
              <a:rPr lang="de-DE" dirty="0"/>
              <a:t>anerkanntes Zertifikat erlangen 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/>
              <a:t>Folgende Ausbildungen werden angeboten:</a:t>
            </a:r>
          </a:p>
          <a:p>
            <a:r>
              <a:rPr lang="de-DE" dirty="0"/>
              <a:t>Fit Instruktor</a:t>
            </a:r>
          </a:p>
          <a:p>
            <a:r>
              <a:rPr lang="de-DE" dirty="0"/>
              <a:t>Fitnesstrainer*in B-Lizenz</a:t>
            </a:r>
          </a:p>
          <a:p>
            <a:r>
              <a:rPr lang="de-DE" dirty="0"/>
              <a:t>Ernährungstrainer*in</a:t>
            </a:r>
          </a:p>
          <a:p>
            <a:r>
              <a:rPr lang="de-DE" dirty="0"/>
              <a:t>Mentaltrainer*in</a:t>
            </a:r>
          </a:p>
          <a:p>
            <a:endParaRPr lang="de-DE" dirty="0"/>
          </a:p>
        </p:txBody>
      </p:sp>
      <p:pic>
        <p:nvPicPr>
          <p:cNvPr id="1026" name="Picture 2" descr="Logo: Bundessportakademie">
            <a:extLst>
              <a:ext uri="{FF2B5EF4-FFF2-40B4-BE49-F238E27FC236}">
                <a16:creationId xmlns:a16="http://schemas.microsoft.com/office/drawing/2014/main" id="{EE5C7CCF-8D46-420D-2415-C49327B76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660" y="1062412"/>
            <a:ext cx="2585140" cy="90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396D89E8-8D8D-7371-CC8F-C8158B944C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660" y="2130383"/>
            <a:ext cx="2585140" cy="1202295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FCCE4135-A953-7BD2-BF05-49F2E9B8E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70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981A9D-D6EF-AFCB-7B6A-E46D298CF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Staatlich anerkannte</a:t>
            </a:r>
            <a:br>
              <a:rPr lang="de-DE" b="1" dirty="0"/>
            </a:br>
            <a:r>
              <a:rPr lang="de-DE" b="1" dirty="0"/>
              <a:t>Instruktor*innen-Ausbildung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145E7A-DDEB-5844-5751-1FF8301D1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32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für SchülerInnen aller Schwerpunkte</a:t>
            </a:r>
            <a:br>
              <a:rPr lang="de-DE" b="1" dirty="0"/>
            </a:br>
            <a:r>
              <a:rPr lang="de-DE" b="1" dirty="0"/>
              <a:t>sowie für SchülerInnen </a:t>
            </a:r>
            <a:r>
              <a:rPr lang="de-DE" b="1"/>
              <a:t>ohne Schwerpunkt</a:t>
            </a:r>
            <a:endParaRPr lang="de-DE" dirty="0"/>
          </a:p>
          <a:p>
            <a:pPr lvl="0"/>
            <a:r>
              <a:rPr lang="de-DE" dirty="0"/>
              <a:t>Schwerpunkt: Fit – gesundheitsorientiertes &amp; präventives Training.</a:t>
            </a:r>
          </a:p>
          <a:p>
            <a:pPr lvl="0"/>
            <a:r>
              <a:rPr lang="de-DE" dirty="0"/>
              <a:t>Ziel: Qualifikation zur Anleitung von Fitness- und Gesundheitssportgruppen.</a:t>
            </a:r>
          </a:p>
          <a:p>
            <a:pPr lvl="0"/>
            <a:r>
              <a:rPr lang="de-DE" dirty="0"/>
              <a:t>Inhalte: Trainingslehre, Anatomie, Bewegungslehre, Didaktik &amp; Methodik.</a:t>
            </a:r>
          </a:p>
          <a:p>
            <a:pPr lvl="1"/>
            <a:r>
              <a:rPr lang="de-DE" dirty="0"/>
              <a:t>Praxisnah mit Fokus auf Prävention, Sicherheit und Zielgruppenarbeit.</a:t>
            </a:r>
          </a:p>
          <a:p>
            <a:pPr lvl="1"/>
            <a:r>
              <a:rPr lang="de-DE" dirty="0"/>
              <a:t>Umfang: ca. 150–230 Unterrichtseinheiten.</a:t>
            </a:r>
          </a:p>
          <a:p>
            <a:pPr lvl="1"/>
            <a:r>
              <a:rPr lang="de-DE" dirty="0"/>
              <a:t>Abschluss: staatliches Instruktor*innen-Zeugnis.</a:t>
            </a:r>
          </a:p>
          <a:p>
            <a:pPr lvl="1"/>
            <a:r>
              <a:rPr lang="de-DE" dirty="0"/>
              <a:t>Einsatzbereich: Schule, Verein, Fitness- und Gesundheitssport.</a:t>
            </a:r>
          </a:p>
          <a:p>
            <a:pPr lvl="1"/>
            <a:r>
              <a:rPr lang="de-DE" dirty="0"/>
              <a:t>Grundlage für weitere Trainerausbildungen</a:t>
            </a:r>
          </a:p>
          <a:p>
            <a:endParaRPr lang="de-DE" dirty="0"/>
          </a:p>
        </p:txBody>
      </p:sp>
      <p:pic>
        <p:nvPicPr>
          <p:cNvPr id="4" name="Picture 2" descr="Logo: Bundessportakademie">
            <a:extLst>
              <a:ext uri="{FF2B5EF4-FFF2-40B4-BE49-F238E27FC236}">
                <a16:creationId xmlns:a16="http://schemas.microsoft.com/office/drawing/2014/main" id="{88CF61E9-A783-2988-25F4-90F7254A1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736" y="108932"/>
            <a:ext cx="3780736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3EE0E35-278F-930C-4309-22531992E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05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31E86-85BF-0EAB-6EA1-232DA5615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38" y="0"/>
            <a:ext cx="10515600" cy="1325563"/>
          </a:xfrm>
        </p:spPr>
        <p:txBody>
          <a:bodyPr/>
          <a:lstStyle/>
          <a:p>
            <a:r>
              <a:rPr lang="de-DE" b="1" dirty="0"/>
              <a:t>Fitnesstrainer*in B-Lizenz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BB2DE6-ABFF-5318-A6FB-964E247E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38" y="1169884"/>
            <a:ext cx="11274724" cy="55315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für SchülerInnen im </a:t>
            </a:r>
            <a:r>
              <a:rPr lang="de-DE" b="1" dirty="0" err="1"/>
              <a:t>NaWi</a:t>
            </a:r>
            <a:r>
              <a:rPr lang="de-DE" b="1" dirty="0"/>
              <a:t>-Schwerpunkt</a:t>
            </a:r>
            <a:br>
              <a:rPr lang="de-DE" b="1" dirty="0"/>
            </a:br>
            <a:r>
              <a:rPr lang="de-DE" b="1" dirty="0"/>
              <a:t>sowie für SchülerInnen ohne Schwerpunkt</a:t>
            </a:r>
            <a:endParaRPr lang="de-DE" dirty="0"/>
          </a:p>
          <a:p>
            <a:pPr lvl="0"/>
            <a:r>
              <a:rPr lang="de-DE" dirty="0"/>
              <a:t>Preis: € 373,-</a:t>
            </a:r>
          </a:p>
          <a:p>
            <a:pPr lvl="0"/>
            <a:r>
              <a:rPr lang="de-DE" dirty="0"/>
              <a:t>Notwendige Module in der MOST:</a:t>
            </a:r>
          </a:p>
          <a:p>
            <a:pPr lvl="1"/>
            <a:r>
              <a:rPr lang="de-DE" dirty="0"/>
              <a:t>Ernährungstraining 1 (</a:t>
            </a:r>
            <a:r>
              <a:rPr lang="de-DE" dirty="0" err="1"/>
              <a:t>SoSe</a:t>
            </a:r>
            <a:r>
              <a:rPr lang="de-DE" dirty="0"/>
              <a:t> 6)</a:t>
            </a:r>
          </a:p>
          <a:p>
            <a:pPr lvl="1"/>
            <a:r>
              <a:rPr lang="de-DE" dirty="0"/>
              <a:t>und Fit Instruktor (</a:t>
            </a:r>
            <a:r>
              <a:rPr lang="de-DE" dirty="0" err="1"/>
              <a:t>WiSe</a:t>
            </a:r>
            <a:r>
              <a:rPr lang="de-DE" dirty="0"/>
              <a:t> 7 Fit Instruktor Basis)</a:t>
            </a:r>
          </a:p>
          <a:p>
            <a:pPr lvl="0"/>
            <a:r>
              <a:rPr lang="de-DE" dirty="0"/>
              <a:t>extern:</a:t>
            </a:r>
          </a:p>
          <a:p>
            <a:pPr lvl="1"/>
            <a:r>
              <a:rPr lang="de-DE" dirty="0"/>
              <a:t>1 Tag Praxisunterricht (6 Stunden)</a:t>
            </a:r>
          </a:p>
          <a:p>
            <a:pPr lvl="1"/>
            <a:r>
              <a:rPr lang="de-DE" dirty="0"/>
              <a:t>1 Tag Prüfung</a:t>
            </a:r>
          </a:p>
          <a:p>
            <a:pPr lvl="1"/>
            <a:r>
              <a:rPr lang="de-DE" dirty="0"/>
              <a:t>Weitere Infos: </a:t>
            </a:r>
            <a:r>
              <a:rPr lang="de-DE" u="sng" dirty="0">
                <a:hlinkClick r:id="rId2"/>
              </a:rPr>
              <a:t>https://www.personaltrainerakademie.com/sportausbildungen-oesterreich/fitnesstrainer-ausbildung-b-lizenz/</a:t>
            </a:r>
            <a:endParaRPr lang="de-DE" u="sng" dirty="0"/>
          </a:p>
          <a:p>
            <a:pPr marL="0" lvl="0" indent="0" algn="ctr">
              <a:buNone/>
            </a:pPr>
            <a:r>
              <a:rPr lang="de-DE" dirty="0"/>
              <a:t>An die </a:t>
            </a:r>
            <a:r>
              <a:rPr lang="de-DE" b="1" dirty="0" err="1"/>
              <a:t>FitnesstrainerIn</a:t>
            </a:r>
            <a:r>
              <a:rPr lang="de-DE" b="1" dirty="0"/>
              <a:t> B-Lizenz</a:t>
            </a:r>
            <a:r>
              <a:rPr lang="de-DE" dirty="0"/>
              <a:t> besteht die Möglichkeit, </a:t>
            </a:r>
            <a:r>
              <a:rPr lang="de-DE" b="1" dirty="0"/>
              <a:t>eine außerordentliche Lehrabschlussprüfung (LAP)</a:t>
            </a:r>
            <a:r>
              <a:rPr lang="de-DE" dirty="0"/>
              <a:t> </a:t>
            </a:r>
            <a:r>
              <a:rPr lang="de-DE" b="1" dirty="0"/>
              <a:t>zur/m </a:t>
            </a:r>
            <a:r>
              <a:rPr lang="de-DE" b="1" dirty="0" err="1"/>
              <a:t>FitnessbetreuerIn</a:t>
            </a:r>
            <a:r>
              <a:rPr lang="de-DE" dirty="0"/>
              <a:t> an der WKO abzulegen.</a:t>
            </a:r>
          </a:p>
          <a:p>
            <a:endParaRPr lang="de-DE" dirty="0"/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248577B0-8F4F-F8FD-C8E5-D500E3474E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091" y="0"/>
            <a:ext cx="4191909" cy="1949570"/>
          </a:xfrm>
          <a:prstGeom prst="rect">
            <a:avLst/>
          </a:prstGeom>
        </p:spPr>
      </p:pic>
      <p:pic>
        <p:nvPicPr>
          <p:cNvPr id="6" name="Picture 2" descr="Ö-CERT">
            <a:extLst>
              <a:ext uri="{FF2B5EF4-FFF2-40B4-BE49-F238E27FC236}">
                <a16:creationId xmlns:a16="http://schemas.microsoft.com/office/drawing/2014/main" id="{0CFBF66D-1FC0-06A0-AE5D-C516600D5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540" y="1027906"/>
            <a:ext cx="2713460" cy="108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0F1CB304-738F-90FF-5CA6-4EA582A17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16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EA0B6-8094-3637-9ECA-E1A24ED80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/>
              <a:t>Ernährungstrainer*in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DF06E9-2AF6-70C5-F0F1-8A5655909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/>
              <a:t>für SchülerInnen im </a:t>
            </a:r>
            <a:r>
              <a:rPr lang="de-DE" b="1" dirty="0" err="1"/>
              <a:t>NaWi</a:t>
            </a:r>
            <a:r>
              <a:rPr lang="de-DE" b="1" dirty="0"/>
              <a:t>-Schwerpunkt</a:t>
            </a:r>
            <a:br>
              <a:rPr lang="de-DE" b="1" dirty="0"/>
            </a:br>
            <a:r>
              <a:rPr lang="de-DE" b="1" dirty="0"/>
              <a:t>sowie für SchülerInnen ohne Schwerpunkt</a:t>
            </a:r>
            <a:endParaRPr lang="de-DE" dirty="0"/>
          </a:p>
          <a:p>
            <a:pPr lvl="0"/>
            <a:r>
              <a:rPr lang="de-DE" dirty="0"/>
              <a:t>Preis: € 429</a:t>
            </a:r>
          </a:p>
          <a:p>
            <a:r>
              <a:rPr lang="de-DE" dirty="0"/>
              <a:t>Notwendige Module in der MOST:</a:t>
            </a:r>
          </a:p>
          <a:p>
            <a:pPr lvl="1"/>
            <a:r>
              <a:rPr lang="de-DE" dirty="0"/>
              <a:t>Ernährungstraining 1 (</a:t>
            </a:r>
            <a:r>
              <a:rPr lang="de-DE" dirty="0" err="1"/>
              <a:t>SoSe</a:t>
            </a:r>
            <a:r>
              <a:rPr lang="de-DE" dirty="0"/>
              <a:t> 6)</a:t>
            </a:r>
          </a:p>
          <a:p>
            <a:pPr lvl="1"/>
            <a:r>
              <a:rPr lang="de-DE" dirty="0"/>
              <a:t>und Ernährungstraining 2 </a:t>
            </a:r>
            <a:r>
              <a:rPr lang="de-DE" dirty="0" err="1"/>
              <a:t>WiSe</a:t>
            </a:r>
            <a:r>
              <a:rPr lang="de-DE" dirty="0"/>
              <a:t> 7)</a:t>
            </a:r>
          </a:p>
          <a:p>
            <a:pPr lvl="0"/>
            <a:r>
              <a:rPr lang="de-DE" dirty="0"/>
              <a:t>extern:</a:t>
            </a:r>
          </a:p>
          <a:p>
            <a:pPr lvl="1"/>
            <a:r>
              <a:rPr lang="de-DE" dirty="0"/>
              <a:t>1 Tag Onlineunterricht (6 Stunden)</a:t>
            </a:r>
          </a:p>
          <a:p>
            <a:pPr lvl="1"/>
            <a:r>
              <a:rPr lang="de-DE" dirty="0"/>
              <a:t>1 Tag Prüfung</a:t>
            </a:r>
          </a:p>
          <a:p>
            <a:pPr lvl="1"/>
            <a:r>
              <a:rPr lang="de-DE" dirty="0"/>
              <a:t>Weitere Infos: </a:t>
            </a:r>
            <a:r>
              <a:rPr lang="de-DE" u="sng" dirty="0">
                <a:hlinkClick r:id="rId2"/>
              </a:rPr>
              <a:t>https://www.personaltrainerakademie.com/ganzheitlicher-ernaehrungstrainer/</a:t>
            </a:r>
            <a:r>
              <a:rPr lang="de-DE" dirty="0"/>
              <a:t> </a:t>
            </a:r>
          </a:p>
          <a:p>
            <a:endParaRPr lang="de-DE" dirty="0"/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74F866A3-E80F-5275-43B5-1F9BADB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091" y="0"/>
            <a:ext cx="4191909" cy="1949570"/>
          </a:xfrm>
          <a:prstGeom prst="rect">
            <a:avLst/>
          </a:prstGeom>
        </p:spPr>
      </p:pic>
      <p:pic>
        <p:nvPicPr>
          <p:cNvPr id="5" name="Picture 2" descr="Ö-CERT">
            <a:extLst>
              <a:ext uri="{FF2B5EF4-FFF2-40B4-BE49-F238E27FC236}">
                <a16:creationId xmlns:a16="http://schemas.microsoft.com/office/drawing/2014/main" id="{D2A98BD3-790C-5348-6B07-EE98E993F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540" y="1027906"/>
            <a:ext cx="2713460" cy="108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993B0A9-7FF9-7756-96BC-FFDAB289F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740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9B69A-A416-8558-9671-7B7355BC2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Fitness- und Ernährungstrainer*in (Kombinationsausbildung)</a:t>
            </a:r>
            <a:endParaRPr lang="de-DE" sz="32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870F20-6269-B808-AF3C-56E548ADE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34392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Diese Ausbildung umfasst </a:t>
            </a:r>
            <a:r>
              <a:rPr lang="de-DE" b="1" dirty="0"/>
              <a:t>die Fitnesstrainer B-Lizenz</a:t>
            </a:r>
            <a:br>
              <a:rPr lang="de-DE" b="1" dirty="0"/>
            </a:br>
            <a:r>
              <a:rPr lang="de-DE" b="1" dirty="0"/>
              <a:t>sowie die Ernährungstrainer-Ausbildung</a:t>
            </a:r>
            <a:r>
              <a:rPr lang="de-DE" dirty="0"/>
              <a:t>.</a:t>
            </a:r>
          </a:p>
          <a:p>
            <a:r>
              <a:rPr lang="de-DE" dirty="0"/>
              <a:t>Diese Kombination ist </a:t>
            </a:r>
            <a:r>
              <a:rPr lang="de-DE" b="1" dirty="0"/>
              <a:t>für SchülerInnen aus dem </a:t>
            </a:r>
            <a:r>
              <a:rPr lang="de-DE" b="1" dirty="0" err="1"/>
              <a:t>NaWi</a:t>
            </a:r>
            <a:r>
              <a:rPr lang="de-DE" b="1" dirty="0"/>
              <a:t>-Schwerpunkt</a:t>
            </a:r>
          </a:p>
          <a:p>
            <a:r>
              <a:rPr lang="de-DE" b="1" dirty="0"/>
              <a:t>sowie für SchülerInnen ohne Schwerpunkt</a:t>
            </a:r>
            <a:r>
              <a:rPr lang="de-DE" dirty="0"/>
              <a:t> möglich.</a:t>
            </a:r>
          </a:p>
          <a:p>
            <a:pPr lvl="0"/>
            <a:r>
              <a:rPr lang="de-DE" dirty="0"/>
              <a:t>Preis: € 487,-</a:t>
            </a:r>
          </a:p>
          <a:p>
            <a:r>
              <a:rPr lang="de-DE" dirty="0"/>
              <a:t>Notwendige Module in der MOST:</a:t>
            </a:r>
          </a:p>
          <a:p>
            <a:pPr lvl="1"/>
            <a:r>
              <a:rPr lang="de-DE" dirty="0"/>
              <a:t>Ernährungstraining 1 (</a:t>
            </a:r>
            <a:r>
              <a:rPr lang="de-DE" dirty="0" err="1"/>
              <a:t>SoSe</a:t>
            </a:r>
            <a:r>
              <a:rPr lang="de-DE" dirty="0"/>
              <a:t> 6)</a:t>
            </a:r>
          </a:p>
          <a:p>
            <a:pPr lvl="1"/>
            <a:r>
              <a:rPr lang="de-DE" dirty="0"/>
              <a:t>Ernährungstraining 2 </a:t>
            </a:r>
            <a:r>
              <a:rPr lang="de-DE" dirty="0" err="1"/>
              <a:t>WiSe</a:t>
            </a:r>
            <a:r>
              <a:rPr lang="de-DE" dirty="0"/>
              <a:t> 7)</a:t>
            </a:r>
          </a:p>
          <a:p>
            <a:pPr lvl="1"/>
            <a:r>
              <a:rPr lang="de-DE" dirty="0"/>
              <a:t>und Fit Instruktor (</a:t>
            </a:r>
            <a:r>
              <a:rPr lang="de-DE" dirty="0" err="1"/>
              <a:t>WiSe</a:t>
            </a:r>
            <a:r>
              <a:rPr lang="de-DE" dirty="0"/>
              <a:t> 7 Fit Instruktor Basis)</a:t>
            </a:r>
          </a:p>
          <a:p>
            <a:pPr lvl="0"/>
            <a:r>
              <a:rPr lang="de-DE" dirty="0"/>
              <a:t>extern:</a:t>
            </a:r>
          </a:p>
          <a:p>
            <a:pPr lvl="1"/>
            <a:r>
              <a:rPr lang="de-DE" dirty="0"/>
              <a:t>2 Tage Praxisunterricht (je 6 Stunden)</a:t>
            </a:r>
          </a:p>
          <a:p>
            <a:pPr lvl="1"/>
            <a:r>
              <a:rPr lang="de-DE" dirty="0"/>
              <a:t>1 Tag Prüfung</a:t>
            </a:r>
          </a:p>
          <a:p>
            <a:pPr lvl="1"/>
            <a:r>
              <a:rPr lang="de-DE" dirty="0"/>
              <a:t>Weitere Infos: </a:t>
            </a:r>
            <a:r>
              <a:rPr lang="de-DE" u="sng" dirty="0">
                <a:hlinkClick r:id="rId2"/>
              </a:rPr>
              <a:t>https://www.personaltrainerakademie.com/fitness-und-ernaehrungstrainer/</a:t>
            </a:r>
            <a:r>
              <a:rPr lang="de-DE" dirty="0"/>
              <a:t> </a:t>
            </a:r>
          </a:p>
          <a:p>
            <a:endParaRPr lang="de-DE" dirty="0"/>
          </a:p>
        </p:txBody>
      </p:sp>
      <p:pic>
        <p:nvPicPr>
          <p:cNvPr id="6" name="Grafik 5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8117E595-F5D5-A3B5-63D5-2B94E9CB5B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091" y="0"/>
            <a:ext cx="4191909" cy="1949570"/>
          </a:xfrm>
          <a:prstGeom prst="rect">
            <a:avLst/>
          </a:prstGeom>
        </p:spPr>
      </p:pic>
      <p:pic>
        <p:nvPicPr>
          <p:cNvPr id="7" name="Picture 2" descr="Ö-CERT">
            <a:extLst>
              <a:ext uri="{FF2B5EF4-FFF2-40B4-BE49-F238E27FC236}">
                <a16:creationId xmlns:a16="http://schemas.microsoft.com/office/drawing/2014/main" id="{8B7C04FA-1C70-CA7F-83E6-5E2B50A7D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540" y="1027906"/>
            <a:ext cx="2713460" cy="108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0DA3881-0985-BB86-CCBE-4841856EF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13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EC3D01-2C04-BEB2-B787-A5174C5E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Mentaltrainer*in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286352-6FD9-63F1-FDDE-916090035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/>
              <a:t>für SchülerInnen aller Schwerpunkte</a:t>
            </a:r>
            <a:br>
              <a:rPr lang="de-DE" b="1" dirty="0"/>
            </a:br>
            <a:r>
              <a:rPr lang="de-DE" b="1" dirty="0"/>
              <a:t>sowie für SchülerInnen ohne Schwerpunkt</a:t>
            </a:r>
            <a:endParaRPr lang="de-DE" dirty="0"/>
          </a:p>
          <a:p>
            <a:pPr lvl="0"/>
            <a:r>
              <a:rPr lang="de-DE" dirty="0"/>
              <a:t>Preis: € 537</a:t>
            </a:r>
          </a:p>
          <a:p>
            <a:r>
              <a:rPr lang="de-DE" dirty="0"/>
              <a:t>Notwendige Module in der MOST:</a:t>
            </a:r>
          </a:p>
          <a:p>
            <a:pPr lvl="0"/>
            <a:r>
              <a:rPr lang="de-DE" dirty="0"/>
              <a:t>Mentales Training 1 (</a:t>
            </a:r>
            <a:r>
              <a:rPr lang="de-DE" dirty="0" err="1"/>
              <a:t>WiSe</a:t>
            </a:r>
            <a:r>
              <a:rPr lang="de-DE" dirty="0"/>
              <a:t> 7)</a:t>
            </a:r>
          </a:p>
          <a:p>
            <a:pPr lvl="0"/>
            <a:r>
              <a:rPr lang="de-DE" dirty="0"/>
              <a:t>und Mentales Training 2 </a:t>
            </a:r>
            <a:r>
              <a:rPr lang="de-DE" dirty="0" err="1"/>
              <a:t>SoSe</a:t>
            </a:r>
            <a:r>
              <a:rPr lang="de-DE" dirty="0"/>
              <a:t> 7) </a:t>
            </a:r>
          </a:p>
          <a:p>
            <a:pPr lvl="0"/>
            <a:r>
              <a:rPr lang="de-DE" dirty="0"/>
              <a:t>extern:</a:t>
            </a:r>
          </a:p>
          <a:p>
            <a:pPr lvl="1"/>
            <a:r>
              <a:rPr lang="de-DE" dirty="0"/>
              <a:t>1 Tag Onlineunterricht (6 Stunden)</a:t>
            </a:r>
          </a:p>
          <a:p>
            <a:pPr lvl="1"/>
            <a:r>
              <a:rPr lang="de-DE" dirty="0"/>
              <a:t>1 Tag Praxisunterricht (6 Stunden)</a:t>
            </a:r>
          </a:p>
          <a:p>
            <a:pPr lvl="1"/>
            <a:r>
              <a:rPr lang="de-DE" dirty="0"/>
              <a:t>1 Tag Prüfung</a:t>
            </a:r>
          </a:p>
          <a:p>
            <a:pPr lvl="1"/>
            <a:r>
              <a:rPr lang="de-DE" dirty="0"/>
              <a:t>Weitere Infos: </a:t>
            </a:r>
            <a:r>
              <a:rPr lang="de-DE" u="sng" dirty="0">
                <a:hlinkClick r:id="rId2"/>
              </a:rPr>
              <a:t>https://www.personalmentalakademie.com/mentaltrainer-ausbildung/</a:t>
            </a:r>
            <a:r>
              <a:rPr lang="de-DE" dirty="0"/>
              <a:t> </a:t>
            </a:r>
          </a:p>
          <a:p>
            <a:endParaRPr lang="de-DE" dirty="0"/>
          </a:p>
        </p:txBody>
      </p:sp>
      <p:pic>
        <p:nvPicPr>
          <p:cNvPr id="5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35042462-C314-73D5-1885-1CF337D66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091" y="0"/>
            <a:ext cx="4191909" cy="1949570"/>
          </a:xfrm>
          <a:prstGeom prst="rect">
            <a:avLst/>
          </a:prstGeom>
        </p:spPr>
      </p:pic>
      <p:pic>
        <p:nvPicPr>
          <p:cNvPr id="6" name="Picture 2" descr="Ö-CERT">
            <a:extLst>
              <a:ext uri="{FF2B5EF4-FFF2-40B4-BE49-F238E27FC236}">
                <a16:creationId xmlns:a16="http://schemas.microsoft.com/office/drawing/2014/main" id="{09F02E58-6166-D77E-4B9E-8BB4B4B6B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540" y="1027906"/>
            <a:ext cx="2713460" cy="108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2F973473-1C0B-BB51-C8DC-E335F6341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596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9DD798-0BE9-9E47-CB6A-C74503C31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b="1" dirty="0"/>
              <a:t>Berufliche Möglichkeiten nach Abschluss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28FB7D-0EAC-40BF-5668-F8FC7011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914"/>
            <a:ext cx="10515600" cy="5210827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Als </a:t>
            </a:r>
            <a:r>
              <a:rPr lang="de-DE" dirty="0" err="1"/>
              <a:t>AbsolventIn</a:t>
            </a:r>
            <a:r>
              <a:rPr lang="de-DE" dirty="0"/>
              <a:t> besteht die Möglichkeit, </a:t>
            </a:r>
            <a:r>
              <a:rPr lang="de-DE" b="1" dirty="0"/>
              <a:t>als neue/r Selbstständige/r</a:t>
            </a:r>
            <a:r>
              <a:rPr lang="de-DE" dirty="0"/>
              <a:t> Einzel- oder Gruppenunterricht anzubieten oder </a:t>
            </a:r>
            <a:r>
              <a:rPr lang="de-DE" b="1" dirty="0"/>
              <a:t>als </a:t>
            </a:r>
            <a:r>
              <a:rPr lang="de-DE" b="1" dirty="0" err="1"/>
              <a:t>TrainerIn</a:t>
            </a:r>
            <a:r>
              <a:rPr lang="de-DE" b="1" dirty="0"/>
              <a:t> tätig zu werden</a:t>
            </a:r>
            <a:r>
              <a:rPr lang="de-DE" dirty="0"/>
              <a:t>.</a:t>
            </a:r>
          </a:p>
          <a:p>
            <a:endParaRPr lang="de-DE" dirty="0"/>
          </a:p>
          <a:p>
            <a:r>
              <a:rPr lang="de-DE" dirty="0"/>
              <a:t>Mögliche Einsatzbereiche sind unter anderem:</a:t>
            </a:r>
          </a:p>
          <a:p>
            <a:pPr lvl="1"/>
            <a:r>
              <a:rPr lang="de-DE" dirty="0"/>
              <a:t>Fitnessstudios</a:t>
            </a:r>
          </a:p>
          <a:p>
            <a:pPr lvl="1"/>
            <a:r>
              <a:rPr lang="de-DE" dirty="0"/>
              <a:t>Gesundheitszentren</a:t>
            </a:r>
          </a:p>
          <a:p>
            <a:pPr lvl="1"/>
            <a:r>
              <a:rPr lang="de-DE" dirty="0"/>
              <a:t>Sportvereine</a:t>
            </a:r>
          </a:p>
          <a:p>
            <a:pPr lvl="1"/>
            <a:r>
              <a:rPr lang="de-DE" dirty="0"/>
              <a:t>Volkshochschulen (z. B. in </a:t>
            </a:r>
            <a:r>
              <a:rPr lang="de-DE" dirty="0" err="1"/>
              <a:t>Kursform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private Tätigkeit</a:t>
            </a:r>
          </a:p>
          <a:p>
            <a:endParaRPr lang="de-DE" dirty="0"/>
          </a:p>
          <a:p>
            <a:pPr marL="0" indent="0" algn="ctr">
              <a:buNone/>
            </a:pPr>
            <a:r>
              <a:rPr lang="de-DE" dirty="0">
                <a:solidFill>
                  <a:srgbClr val="EE0000"/>
                </a:solidFill>
              </a:rPr>
              <a:t>Für eine selbstständige Tätigkeit kann ein </a:t>
            </a:r>
            <a:r>
              <a:rPr lang="de-DE" b="1" dirty="0">
                <a:solidFill>
                  <a:srgbClr val="EE0000"/>
                </a:solidFill>
              </a:rPr>
              <a:t>Gewerbeschein</a:t>
            </a:r>
            <a:r>
              <a:rPr lang="de-DE" dirty="0">
                <a:solidFill>
                  <a:srgbClr val="EE0000"/>
                </a:solidFill>
              </a:rPr>
              <a:t> erforderlich sein.</a:t>
            </a:r>
            <a:br>
              <a:rPr lang="de-DE" dirty="0">
                <a:solidFill>
                  <a:srgbClr val="EE0000"/>
                </a:solidFill>
              </a:rPr>
            </a:br>
            <a:r>
              <a:rPr lang="de-DE" dirty="0">
                <a:solidFill>
                  <a:srgbClr val="EE0000"/>
                </a:solidFill>
              </a:rPr>
              <a:t>Bitte erkundigen Sie sich diesbezüglich </a:t>
            </a:r>
            <a:r>
              <a:rPr lang="de-DE" b="1" dirty="0">
                <a:solidFill>
                  <a:srgbClr val="EE0000"/>
                </a:solidFill>
              </a:rPr>
              <a:t>eigenständig beim zuständigen Magistrat/Bezirkshauptmannschaft bzw. Finanzamt und dem  </a:t>
            </a:r>
            <a:r>
              <a:rPr lang="de-DE" b="1" dirty="0" err="1">
                <a:solidFill>
                  <a:srgbClr val="EE0000"/>
                </a:solidFill>
              </a:rPr>
              <a:t>Sozialversichungersträger</a:t>
            </a:r>
            <a:r>
              <a:rPr lang="de-DE" dirty="0">
                <a:solidFill>
                  <a:srgbClr val="EE0000"/>
                </a:solidFill>
              </a:rPr>
              <a:t>.</a:t>
            </a:r>
            <a:br>
              <a:rPr lang="de-DE" dirty="0">
                <a:solidFill>
                  <a:srgbClr val="EE0000"/>
                </a:solidFill>
              </a:rPr>
            </a:br>
            <a:r>
              <a:rPr lang="de-DE" dirty="0">
                <a:solidFill>
                  <a:srgbClr val="EE0000"/>
                </a:solidFill>
              </a:rPr>
              <a:t>Dieses Schreiben stellt </a:t>
            </a:r>
            <a:r>
              <a:rPr lang="de-DE" b="1" dirty="0">
                <a:solidFill>
                  <a:srgbClr val="EE0000"/>
                </a:solidFill>
              </a:rPr>
              <a:t>keine Rechtsberatung</a:t>
            </a:r>
            <a:r>
              <a:rPr lang="de-DE" dirty="0">
                <a:solidFill>
                  <a:srgbClr val="EE0000"/>
                </a:solidFill>
              </a:rPr>
              <a:t> dar und ersetzt eine solche nicht.</a:t>
            </a:r>
          </a:p>
          <a:p>
            <a:endParaRPr lang="de-D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7849384-98CB-F1D5-9C2A-07291DFE9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99" y="6040657"/>
            <a:ext cx="1584116" cy="90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26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Breitbild</PresentationFormat>
  <Paragraphs>76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</vt:lpstr>
      <vt:lpstr>Kooperation mit externen Akademien </vt:lpstr>
      <vt:lpstr>Staatlich anerkannte Instruktor*innen-Ausbildung </vt:lpstr>
      <vt:lpstr>Fitnesstrainer*in B-Lizenz</vt:lpstr>
      <vt:lpstr>Ernährungstrainer*in</vt:lpstr>
      <vt:lpstr>Fitness- und Ernährungstrainer*in (Kombinationsausbildung)</vt:lpstr>
      <vt:lpstr>Mentaltrainer*in</vt:lpstr>
      <vt:lpstr>Berufliche Möglichkeiten nach Abschluss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Marcus Rinner</dc:creator>
  <cp:lastModifiedBy>Marcus Rinner</cp:lastModifiedBy>
  <cp:revision>10</cp:revision>
  <dcterms:created xsi:type="dcterms:W3CDTF">2026-01-19T08:59:23Z</dcterms:created>
  <dcterms:modified xsi:type="dcterms:W3CDTF">2026-01-19T10:36:29Z</dcterms:modified>
</cp:coreProperties>
</file>